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70" r:id="rId10"/>
    <p:sldId id="271" r:id="rId11"/>
    <p:sldId id="272" r:id="rId12"/>
    <p:sldId id="299" r:id="rId13"/>
    <p:sldId id="273" r:id="rId14"/>
    <p:sldId id="274" r:id="rId15"/>
    <p:sldId id="275" r:id="rId16"/>
    <p:sldId id="300" r:id="rId17"/>
    <p:sldId id="276" r:id="rId18"/>
    <p:sldId id="277" r:id="rId19"/>
    <p:sldId id="310" r:id="rId20"/>
    <p:sldId id="278" r:id="rId21"/>
    <p:sldId id="279" r:id="rId22"/>
    <p:sldId id="317" r:id="rId23"/>
    <p:sldId id="280" r:id="rId24"/>
    <p:sldId id="312" r:id="rId25"/>
    <p:sldId id="313" r:id="rId26"/>
    <p:sldId id="311" r:id="rId27"/>
    <p:sldId id="282" r:id="rId28"/>
    <p:sldId id="301" r:id="rId29"/>
    <p:sldId id="314" r:id="rId30"/>
    <p:sldId id="315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290" r:id="rId39"/>
    <p:sldId id="291" r:id="rId40"/>
    <p:sldId id="292" r:id="rId41"/>
    <p:sldId id="309" r:id="rId42"/>
    <p:sldId id="293" r:id="rId43"/>
    <p:sldId id="294" r:id="rId44"/>
    <p:sldId id="295" r:id="rId45"/>
    <p:sldId id="296" r:id="rId46"/>
    <p:sldId id="297" r:id="rId47"/>
    <p:sldId id="298" r:id="rId48"/>
    <p:sldId id="302" r:id="rId49"/>
    <p:sldId id="303" r:id="rId50"/>
    <p:sldId id="304" r:id="rId51"/>
    <p:sldId id="305" r:id="rId52"/>
    <p:sldId id="306" r:id="rId53"/>
    <p:sldId id="316" r:id="rId54"/>
    <p:sldId id="307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ghlin, Melissa (CDC/DDID/NCIRD/DVD)" initials="CM(" lastIdx="11" clrIdx="0">
    <p:extLst>
      <p:ext uri="{19B8F6BF-5375-455C-9EA6-DF929625EA0E}">
        <p15:presenceInfo xmlns:p15="http://schemas.microsoft.com/office/powerpoint/2012/main" userId="S::htq4@cdc.gov::8b1abd27-1dbb-4e25-b8cc-a38b099bc03b" providerId="AD"/>
      </p:ext>
    </p:extLst>
  </p:cmAuthor>
  <p:cmAuthor id="2" name="Matson, Zachary (CDC/DDID/NCIRD/DVD) (CTR)" initials="MZ((" lastIdx="13" clrIdx="1">
    <p:extLst>
      <p:ext uri="{19B8F6BF-5375-455C-9EA6-DF929625EA0E}">
        <p15:presenceInfo xmlns:p15="http://schemas.microsoft.com/office/powerpoint/2012/main" userId="S::nju4@cdc.gov::31c54e6b-08f8-4de7-b45f-6c39080fe9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4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BDB6-730C-49E8-A6C0-0E48D34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DD5C-7045-41E8-B665-208D08C5C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71CD-FBEC-4A29-A38E-2534048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8AB2-D9E9-4102-8B83-5BCEBBA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A53-A634-497B-AA56-EB578DD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9E-61AD-45C6-B6DD-6103E1D3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39048-DD52-4BFC-BC92-CAF493A5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AC8-420B-4EE9-845F-39C17D0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28FB-1714-49DF-8D82-057C8926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DD8C-FF6A-4015-9DF6-0F1AB21F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11FF8-A409-4744-BC48-B5A6C0473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3777-EF2A-4337-8721-2210222F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B25B-00EA-4E1E-BE1C-069F3F9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20AB-45E8-43DE-8E10-E0B481C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B295-DD47-44C9-8508-AF05A8EF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849-4FBB-420E-8BB0-3FE97676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0F62-E162-4C3A-AD79-16E60F73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26B-97A3-48B8-8C00-3D87195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B09F-4031-4F33-BE2A-169B849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AEA4-CDBC-4A76-831D-0F719E0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6F4-9FFB-478D-A5A5-889E394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6D1-ECCD-444A-8C44-B28D2691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32A6-11D0-42E1-9DE2-4BC4ABDE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85B5-D270-4FC1-B55C-999229A5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839-9729-438B-BDA4-DBAFD21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891-702C-4294-ABBF-6318EF0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184C-C3A1-4CCE-9719-3B2748A3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12FD-72E0-4940-8579-405C3D44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04270-720B-4914-9E2A-BEAB9B96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858-59B1-44CD-8E42-B34F9FE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7B0B-C47D-4B65-97AE-ABCBD4C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93D-A46E-4809-980A-20FF3A0A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D333-90C6-409D-B375-0F73F621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6ADEC-D774-44E4-876E-EDDA10B05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F5D4-ABC7-43D8-BFFC-C56DFF10F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3523E-ED29-41D0-855C-07F77B13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A28B1-290F-4B26-8122-93F9F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C9E1B-5B1A-42F5-8F27-2C1A30F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F72B-682A-4421-B963-22FCE460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A846-627A-475F-8BEA-B21AB41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9190C-824E-491D-9DEA-12E7E59C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4E5E-D3AE-4619-A184-E72330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C80B-B211-46F8-B4C2-29B0869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F5BE5-F4C0-4692-9981-2563A908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F3305-B36F-4D4E-A5A5-2442CFA2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13A7-EE01-452B-AFB1-0E4F2A9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8EF3-DFD6-4EF4-B995-47486BD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6471-094B-43E3-AC5D-F6227F70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4E69D-D1A4-494B-8228-FBE182A6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731F-1F98-48D7-8DAA-374734F1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376A-C2AA-4FA2-998B-522A97F5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D501-21F3-4A31-8E2C-341237B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28-9BA0-4AA5-B351-4F06DB7D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83A8-44FA-49CC-BBDC-6D496430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45609-2F54-4359-93FA-58AB1BBF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148C-4359-4643-9DB8-1E0046F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F6D6-34AF-43C7-BB5F-E7FE8190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6E205-42F3-4D8F-AB3A-E129EB20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22EFE-3563-43FE-8766-FD6BE13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DD0E-B6F1-46AF-B3A0-156B8B9C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617A-B238-4994-94B7-2A27049C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857-472B-4D83-BFA1-1CAC250D5C3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E16-DAF7-486B-BCBE-875F004ED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98526-AB1E-4C3D-B734-879AFE57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A4447-4893-4832-8FF8-A121EBA5D20B}"/>
              </a:ext>
            </a:extLst>
          </p:cNvPr>
          <p:cNvGrpSpPr/>
          <p:nvPr/>
        </p:nvGrpSpPr>
        <p:grpSpPr>
          <a:xfrm>
            <a:off x="3733951" y="4822989"/>
            <a:ext cx="4720919" cy="1868033"/>
            <a:chOff x="3125223" y="4093865"/>
            <a:chExt cx="4720919" cy="1868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7E4F35-BD0A-42F2-9DEB-80FE726F9E24}"/>
                </a:ext>
              </a:extLst>
            </p:cNvPr>
            <p:cNvSpPr txBox="1"/>
            <p:nvPr/>
          </p:nvSpPr>
          <p:spPr>
            <a:xfrm>
              <a:off x="4695194" y="4093865"/>
              <a:ext cx="158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Powered by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6D78C-F343-49A6-AA41-9CF931A2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505" y="4799927"/>
              <a:ext cx="2104482" cy="736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3CDC21-0923-4DF5-BBF2-0AF2484B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840" y="4536165"/>
              <a:ext cx="1198715" cy="138536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B3C2D4-F531-45D1-A604-36E8E9C99CC5}"/>
                </a:ext>
              </a:extLst>
            </p:cNvPr>
            <p:cNvGrpSpPr/>
            <p:nvPr/>
          </p:nvGrpSpPr>
          <p:grpSpPr>
            <a:xfrm>
              <a:off x="3125223" y="4495799"/>
              <a:ext cx="4720919" cy="1466099"/>
              <a:chOff x="2984771" y="3596446"/>
              <a:chExt cx="4338178" cy="236545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F2228-3ACB-4B9F-9767-91AEEFD3D392}"/>
                  </a:ext>
                </a:extLst>
              </p:cNvPr>
              <p:cNvSpPr/>
              <p:nvPr/>
            </p:nvSpPr>
            <p:spPr>
              <a:xfrm>
                <a:off x="2984771" y="3596446"/>
                <a:ext cx="4338178" cy="236545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E1EC9B-3319-47F5-BB26-5CB1FFAB00C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53860" y="3596446"/>
                <a:ext cx="0" cy="236545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BB18A-76DC-41F1-9034-A00B8E96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0777"/>
            <a:ext cx="12192000" cy="1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A66991-2650-444B-8A9C-A74BBF4E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176030"/>
            <a:ext cx="2799398" cy="5362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77DF4-9165-47C5-9FE9-0E51224E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74430"/>
            <a:ext cx="12192000" cy="10236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7C5497-4558-463C-B2BF-C341B3FE91A0}"/>
              </a:ext>
            </a:extLst>
          </p:cNvPr>
          <p:cNvSpPr/>
          <p:nvPr/>
        </p:nvSpPr>
        <p:spPr>
          <a:xfrm>
            <a:off x="1155353" y="503488"/>
            <a:ext cx="1763559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C363B-52EA-4DFC-8AC4-2D7411C8E79C}"/>
              </a:ext>
            </a:extLst>
          </p:cNvPr>
          <p:cNvSpPr txBox="1"/>
          <p:nvPr/>
        </p:nvSpPr>
        <p:spPr>
          <a:xfrm>
            <a:off x="4848169" y="1661951"/>
            <a:ext cx="63562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Bead Count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“Bead Count”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 the app of your bead count upper and lower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wells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Bead counts under the upper threshold or under the lower 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plates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% of wells with bead counts under the upper or lower threshold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82F5B2A-2874-4708-95B1-F91BE78676D3}"/>
              </a:ext>
            </a:extLst>
          </p:cNvPr>
          <p:cNvSpPr/>
          <p:nvPr/>
        </p:nvSpPr>
        <p:spPr>
          <a:xfrm>
            <a:off x="1301656" y="1543897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FA169-DEDA-4A5B-AF82-170AADDCBAB8}"/>
              </a:ext>
            </a:extLst>
          </p:cNvPr>
          <p:cNvSpPr/>
          <p:nvPr/>
        </p:nvSpPr>
        <p:spPr>
          <a:xfrm>
            <a:off x="198879" y="209759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B85B-F7EC-469B-9C40-5F0B43FA08D9}"/>
              </a:ext>
            </a:extLst>
          </p:cNvPr>
          <p:cNvSpPr/>
          <p:nvPr/>
        </p:nvSpPr>
        <p:spPr>
          <a:xfrm>
            <a:off x="198879" y="3530150"/>
            <a:ext cx="2562609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5AB3A-2F76-43B6-B173-FDE1A9EAEC26}"/>
              </a:ext>
            </a:extLst>
          </p:cNvPr>
          <p:cNvSpPr/>
          <p:nvPr/>
        </p:nvSpPr>
        <p:spPr>
          <a:xfrm>
            <a:off x="198879" y="4925569"/>
            <a:ext cx="1501905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0B16F-BE98-49D3-BCB7-90CF9DFA81F1}"/>
              </a:ext>
            </a:extLst>
          </p:cNvPr>
          <p:cNvSpPr/>
          <p:nvPr/>
        </p:nvSpPr>
        <p:spPr>
          <a:xfrm>
            <a:off x="198879" y="5681970"/>
            <a:ext cx="1838254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BBC50-1CB3-4FAF-8EC9-830394CA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" y="199378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90A4F4-8997-455D-8C0A-5B52E0D247BC}"/>
              </a:ext>
            </a:extLst>
          </p:cNvPr>
          <p:cNvSpPr/>
          <p:nvPr/>
        </p:nvSpPr>
        <p:spPr>
          <a:xfrm>
            <a:off x="2854161" y="80506"/>
            <a:ext cx="757720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E848C-4A12-4819-924C-C29D192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4" y="115905"/>
            <a:ext cx="8611127" cy="5698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19785-D371-4D4D-A01B-D0A61E25FD64}"/>
              </a:ext>
            </a:extLst>
          </p:cNvPr>
          <p:cNvSpPr txBox="1"/>
          <p:nvPr/>
        </p:nvSpPr>
        <p:spPr>
          <a:xfrm>
            <a:off x="8824511" y="1765240"/>
            <a:ext cx="299658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Problematic bead count example </a:t>
            </a:r>
          </a:p>
        </p:txBody>
      </p:sp>
    </p:spTree>
    <p:extLst>
      <p:ext uri="{BB962C8B-B14F-4D97-AF65-F5344CB8AC3E}">
        <p14:creationId xmlns:p14="http://schemas.microsoft.com/office/powerpoint/2010/main" val="40406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81C96-C35B-4F4B-AF8B-41620137A5F9}"/>
              </a:ext>
            </a:extLst>
          </p:cNvPr>
          <p:cNvSpPr txBox="1"/>
          <p:nvPr/>
        </p:nvSpPr>
        <p:spPr>
          <a:xfrm>
            <a:off x="2039331" y="5217810"/>
            <a:ext cx="633781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“Plate-Antigen Repeats Summary” tab contains an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3DF24-7022-459D-BE15-ADEE6E08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31"/>
            <a:ext cx="11678250" cy="43055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F4BF20-6D9E-4E7E-87ED-EF09F84BE945}"/>
              </a:ext>
            </a:extLst>
          </p:cNvPr>
          <p:cNvSpPr/>
          <p:nvPr/>
        </p:nvSpPr>
        <p:spPr>
          <a:xfrm>
            <a:off x="3421088" y="19166"/>
            <a:ext cx="1911075" cy="690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A56E7-577D-4640-BF41-4F36F564CB20}"/>
              </a:ext>
            </a:extLst>
          </p:cNvPr>
          <p:cNvSpPr txBox="1"/>
          <p:nvPr/>
        </p:nvSpPr>
        <p:spPr>
          <a:xfrm>
            <a:off x="2481019" y="5813933"/>
            <a:ext cx="604541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“All Plates Repeats Summary” tab contains a condensed interactive data table of failed antigens for each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01A82-9D45-431E-8E53-09009AC1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3" y="100584"/>
            <a:ext cx="11627448" cy="5416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323D1C-E617-4836-8559-835FE1AE2653}"/>
              </a:ext>
            </a:extLst>
          </p:cNvPr>
          <p:cNvSpPr/>
          <p:nvPr/>
        </p:nvSpPr>
        <p:spPr>
          <a:xfrm>
            <a:off x="5370523" y="0"/>
            <a:ext cx="1653832" cy="627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0B63-39E6-4F83-B48A-AC8324F0B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4F822-A77A-4A1A-A5E4-FF2AA9A4F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C31C-1402-4073-A7D1-D0EE5EF3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MFI QC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2EF3F-CA3C-4118-B1D2-1AF8D91053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8312" cy="1789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Helps to identify patterns of low MFI</a:t>
            </a:r>
          </a:p>
          <a:p>
            <a:r>
              <a:rPr lang="en-US" dirty="0"/>
              <a:t>Several factors may contribute to low MFI</a:t>
            </a:r>
          </a:p>
          <a:p>
            <a:pPr marL="742950" lvl="1" indent="-285750"/>
            <a:r>
              <a:rPr lang="en-US" dirty="0"/>
              <a:t>missing secondary antibody</a:t>
            </a:r>
          </a:p>
          <a:p>
            <a:pPr marL="742950" lvl="1" indent="-285750"/>
            <a:r>
              <a:rPr lang="en-US" dirty="0"/>
              <a:t>insufficient flushing with bleach prime</a:t>
            </a:r>
          </a:p>
        </p:txBody>
      </p:sp>
    </p:spTree>
    <p:extLst>
      <p:ext uri="{BB962C8B-B14F-4D97-AF65-F5344CB8AC3E}">
        <p14:creationId xmlns:p14="http://schemas.microsoft.com/office/powerpoint/2010/main" val="413833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949-5BEB-4D05-89B9-54DBB5DE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" y="387623"/>
            <a:ext cx="12192000" cy="10236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26C087-3399-46AA-B9B5-9FF612CE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42" y="1532796"/>
            <a:ext cx="2686188" cy="45976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1FDD0-6000-4CF5-9B26-92D1A56E5741}"/>
              </a:ext>
            </a:extLst>
          </p:cNvPr>
          <p:cNvSpPr/>
          <p:nvPr/>
        </p:nvSpPr>
        <p:spPr>
          <a:xfrm>
            <a:off x="363266" y="2534903"/>
            <a:ext cx="2500007" cy="146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5A502-B747-4685-A6E9-6155E0D71B25}"/>
              </a:ext>
            </a:extLst>
          </p:cNvPr>
          <p:cNvSpPr/>
          <p:nvPr/>
        </p:nvSpPr>
        <p:spPr>
          <a:xfrm>
            <a:off x="319216" y="5172364"/>
            <a:ext cx="2387039" cy="83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EBE0E-7247-40E5-97DF-15258353FB95}"/>
              </a:ext>
            </a:extLst>
          </p:cNvPr>
          <p:cNvSpPr txBox="1"/>
          <p:nvPr/>
        </p:nvSpPr>
        <p:spPr>
          <a:xfrm>
            <a:off x="5368617" y="2274838"/>
            <a:ext cx="63562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MFI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“MFI”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which plot to 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MFI warning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wells with MFI under this value are flagged yellow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F0A6D8-D2F1-4D48-9B41-2A501C26C3C7}"/>
              </a:ext>
            </a:extLst>
          </p:cNvPr>
          <p:cNvSpPr/>
          <p:nvPr/>
        </p:nvSpPr>
        <p:spPr>
          <a:xfrm>
            <a:off x="1066415" y="2207491"/>
            <a:ext cx="679258" cy="20925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81D216-53F5-4601-B13E-B40349B5CE92}"/>
              </a:ext>
            </a:extLst>
          </p:cNvPr>
          <p:cNvSpPr/>
          <p:nvPr/>
        </p:nvSpPr>
        <p:spPr>
          <a:xfrm>
            <a:off x="1187815" y="769803"/>
            <a:ext cx="1675458" cy="683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B4186AA-FB25-46C2-9977-659EBA8F6DAC}"/>
              </a:ext>
            </a:extLst>
          </p:cNvPr>
          <p:cNvSpPr/>
          <p:nvPr/>
        </p:nvSpPr>
        <p:spPr>
          <a:xfrm>
            <a:off x="2298672" y="4379287"/>
            <a:ext cx="679258" cy="20656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A041-D3BF-4B05-8CAA-914456FC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8" y="38843"/>
            <a:ext cx="10289754" cy="4986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925-58B5-4B46-ACC6-1F4B56569F15}"/>
              </a:ext>
            </a:extLst>
          </p:cNvPr>
          <p:cNvSpPr txBox="1"/>
          <p:nvPr/>
        </p:nvSpPr>
        <p:spPr>
          <a:xfrm>
            <a:off x="299302" y="4910942"/>
            <a:ext cx="7930298" cy="1908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“Plots” tab displays a single 96-well plate plot with four color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</a:rPr>
              <a:t>PURPLE: </a:t>
            </a:r>
            <a:r>
              <a:rPr lang="en-US" sz="1600" dirty="0"/>
              <a:t>background well(s)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RED: </a:t>
            </a:r>
            <a:r>
              <a:rPr lang="en-US" sz="1600" dirty="0"/>
              <a:t>MFI ≤ background MFI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YELLOW: </a:t>
            </a:r>
            <a:r>
              <a:rPr lang="en-US" sz="1600" dirty="0"/>
              <a:t>MFI &gt; background MFI, but &lt; MFI warning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GREEN: </a:t>
            </a:r>
            <a:r>
              <a:rPr lang="en-US" sz="1600" dirty="0"/>
              <a:t>MFI &gt; MFI warning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978E4B-CE53-4DD5-A019-68633DD0E2EA}"/>
              </a:ext>
            </a:extLst>
          </p:cNvPr>
          <p:cNvSpPr/>
          <p:nvPr/>
        </p:nvSpPr>
        <p:spPr>
          <a:xfrm>
            <a:off x="2921719" y="934033"/>
            <a:ext cx="522079" cy="552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94A6768-6B4C-4357-8D63-C1576D7DF02F}"/>
              </a:ext>
            </a:extLst>
          </p:cNvPr>
          <p:cNvSpPr/>
          <p:nvPr/>
        </p:nvSpPr>
        <p:spPr>
          <a:xfrm>
            <a:off x="4070562" y="93683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2A3C69F-B5D3-460A-9C9A-185A4720A193}"/>
              </a:ext>
            </a:extLst>
          </p:cNvPr>
          <p:cNvSpPr/>
          <p:nvPr/>
        </p:nvSpPr>
        <p:spPr>
          <a:xfrm>
            <a:off x="6096000" y="907834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45D6-85E8-45E4-A3CA-E7110EB54F0B}"/>
              </a:ext>
            </a:extLst>
          </p:cNvPr>
          <p:cNvSpPr/>
          <p:nvPr/>
        </p:nvSpPr>
        <p:spPr>
          <a:xfrm>
            <a:off x="3359626" y="3271638"/>
            <a:ext cx="4639386" cy="40762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A46C4E-37C1-4433-92CC-5223C2A2AACE}"/>
              </a:ext>
            </a:extLst>
          </p:cNvPr>
          <p:cNvSpPr/>
          <p:nvPr/>
        </p:nvSpPr>
        <p:spPr>
          <a:xfrm rot="2764418">
            <a:off x="6970051" y="4247657"/>
            <a:ext cx="2364053" cy="9045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Suspicious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8B1E99-1525-4FCA-8072-4CC85E53D81F}"/>
              </a:ext>
            </a:extLst>
          </p:cNvPr>
          <p:cNvSpPr/>
          <p:nvPr/>
        </p:nvSpPr>
        <p:spPr>
          <a:xfrm>
            <a:off x="426523" y="3318673"/>
            <a:ext cx="1634273" cy="48956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0A6DB-B9CC-4471-874C-92C80A12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3"/>
            <a:ext cx="9684689" cy="46963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F40CB-0F23-4ECF-BBAF-9AAD81BE86CB}"/>
              </a:ext>
            </a:extLst>
          </p:cNvPr>
          <p:cNvSpPr/>
          <p:nvPr/>
        </p:nvSpPr>
        <p:spPr>
          <a:xfrm>
            <a:off x="75739" y="3503565"/>
            <a:ext cx="1228436" cy="4912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59453-D89C-42DE-98DE-B7A6E9F0E491}"/>
              </a:ext>
            </a:extLst>
          </p:cNvPr>
          <p:cNvSpPr txBox="1"/>
          <p:nvPr/>
        </p:nvSpPr>
        <p:spPr>
          <a:xfrm>
            <a:off x="258619" y="4873996"/>
            <a:ext cx="7930298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“Heat Map” displays a single 96-well plate plot with a color scale for log-transformed MFI and text displays for MFI.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MFI warning threshold is not applicable for this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MFI.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06B69DF-E8ED-4770-8BDA-796CD3D16FD0}"/>
              </a:ext>
            </a:extLst>
          </p:cNvPr>
          <p:cNvSpPr/>
          <p:nvPr/>
        </p:nvSpPr>
        <p:spPr>
          <a:xfrm>
            <a:off x="3634285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A2AF5D-D5E9-4721-90D3-8F87484B244F}"/>
              </a:ext>
            </a:extLst>
          </p:cNvPr>
          <p:cNvSpPr/>
          <p:nvPr/>
        </p:nvSpPr>
        <p:spPr>
          <a:xfrm>
            <a:off x="5480363" y="890662"/>
            <a:ext cx="522079" cy="5529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84E4C26-7E1B-4043-BE6C-E8C9342AB4B7}"/>
              </a:ext>
            </a:extLst>
          </p:cNvPr>
          <p:cNvSpPr/>
          <p:nvPr/>
        </p:nvSpPr>
        <p:spPr>
          <a:xfrm>
            <a:off x="495994" y="3994824"/>
            <a:ext cx="808181" cy="62400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C2AC-5C22-4A48-9AF8-289048A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make </a:t>
            </a:r>
            <a:r>
              <a:rPr lang="en-US" dirty="0" err="1"/>
              <a:t>shinyMBA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EB86-3C3F-4F5A-93AC-27B259789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the way we do quality control (QC) by automating the tedious parts</a:t>
            </a:r>
          </a:p>
          <a:p>
            <a:pPr lvl="1"/>
            <a:r>
              <a:rPr lang="en-US" dirty="0"/>
              <a:t>upload </a:t>
            </a:r>
            <a:r>
              <a:rPr lang="en-US" dirty="0" err="1"/>
              <a:t>xPONENT</a:t>
            </a:r>
            <a:r>
              <a:rPr lang="en-US" dirty="0"/>
              <a:t> and/or Bio-Plex Manager (BPM) files and let the app do the heavy lifting</a:t>
            </a:r>
          </a:p>
          <a:p>
            <a:r>
              <a:rPr lang="en-US" dirty="0"/>
              <a:t>Expand participation in the QC process</a:t>
            </a:r>
          </a:p>
          <a:p>
            <a:pPr lvl="1"/>
            <a:r>
              <a:rPr lang="en-US" dirty="0"/>
              <a:t>Enables better QC communication and transparency</a:t>
            </a:r>
          </a:p>
          <a:p>
            <a:pPr lvl="1"/>
            <a:r>
              <a:rPr lang="en-US" dirty="0"/>
              <a:t>Expands QC capacity</a:t>
            </a:r>
          </a:p>
          <a:p>
            <a:r>
              <a:rPr lang="en-US" dirty="0"/>
              <a:t>Simple and flexible data analysis</a:t>
            </a:r>
          </a:p>
          <a:p>
            <a:pPr lvl="1"/>
            <a:r>
              <a:rPr lang="en-US" dirty="0"/>
              <a:t>Point and click interface</a:t>
            </a:r>
          </a:p>
          <a:p>
            <a:pPr lvl="1"/>
            <a:r>
              <a:rPr lang="en-US" dirty="0"/>
              <a:t>Flexibility to customize the QC parameters based on individual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4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xPONENT</a:t>
            </a:r>
            <a:r>
              <a:rPr lang="en-US" dirty="0"/>
              <a:t>/BPM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38168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9E89BE-7430-474D-87AA-FE30C0E3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0" y="1153243"/>
            <a:ext cx="8368235" cy="54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D2D9-F834-440C-85FA-97DBC1C5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662220" y="2527657"/>
            <a:ext cx="4756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</a:t>
            </a:r>
            <a:r>
              <a:rPr lang="en-US" dirty="0" err="1"/>
              <a:t>xPONENT</a:t>
            </a:r>
            <a:r>
              <a:rPr lang="en-US" dirty="0"/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may take several minutes to load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727297" y="372782"/>
            <a:ext cx="1473373" cy="78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727297" y="1675545"/>
            <a:ext cx="517132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“Select chart type”, select which process control chart you want to 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Levey-Jennings, Shewhart, or Moving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29609" y="2233142"/>
            <a:ext cx="2764465" cy="89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BD4F5-5F43-4238-BDBB-615ED2EF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116472"/>
            <a:ext cx="11196116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06656" y="3104708"/>
            <a:ext cx="2787418" cy="161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9DD87-33DF-4344-9104-CECC2D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79287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87007E-9957-4417-A154-4FC03D82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6" y="1136319"/>
            <a:ext cx="6670734" cy="5635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1151C-ACA4-45E3-AE67-7073A37E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C80BE-86E3-4A79-8D2A-11CEA3A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121"/>
            <a:ext cx="2985249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95F73-20B2-494C-8FC6-676054A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" y="1242321"/>
            <a:ext cx="3966888" cy="4696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367755" y="1518768"/>
            <a:ext cx="67262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“Specify your controls” and “Specify antigens/antibodies”, select the sample ID’s that correspond to your controls and which antigens/antibodies your controls are relevant for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“Average replicates?” if control replicates for each plate should be averaged before conducting LJ analyses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“Violation Type”, choose the criteria for out of control data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Nelson Rules: set of 8 rules commonly used in control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2CL and 3CL: flags points falling outside of the 2</a:t>
            </a:r>
            <a:r>
              <a:rPr lang="el-GR" dirty="0"/>
              <a:t>σ</a:t>
            </a:r>
            <a:r>
              <a:rPr lang="en-US" dirty="0"/>
              <a:t> or 3</a:t>
            </a:r>
            <a:r>
              <a:rPr lang="el-GR" dirty="0"/>
              <a:t>σ</a:t>
            </a:r>
            <a:r>
              <a:rPr lang="en-US" dirty="0"/>
              <a:t> confidence limits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41610-A600-4106-B26F-E607DA0A3A68}"/>
              </a:ext>
            </a:extLst>
          </p:cNvPr>
          <p:cNvSpPr/>
          <p:nvPr/>
        </p:nvSpPr>
        <p:spPr>
          <a:xfrm>
            <a:off x="239128" y="4563871"/>
            <a:ext cx="1532563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05EB-4D8E-4BD2-8415-C3FE306B4B95}"/>
              </a:ext>
            </a:extLst>
          </p:cNvPr>
          <p:cNvSpPr/>
          <p:nvPr/>
        </p:nvSpPr>
        <p:spPr>
          <a:xfrm>
            <a:off x="239129" y="4905717"/>
            <a:ext cx="1532562" cy="78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082E1-AAFC-4971-89E7-F0DCDD4A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21"/>
            <a:ext cx="11961628" cy="35281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AF13D-9B7C-48B3-9ADB-1AA9C02E72F6}"/>
              </a:ext>
            </a:extLst>
          </p:cNvPr>
          <p:cNvSpPr/>
          <p:nvPr/>
        </p:nvSpPr>
        <p:spPr>
          <a:xfrm>
            <a:off x="2917835" y="460744"/>
            <a:ext cx="688374" cy="479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311EB2-8CC4-401D-97B0-22F4035344CB}"/>
              </a:ext>
            </a:extLst>
          </p:cNvPr>
          <p:cNvSpPr/>
          <p:nvPr/>
        </p:nvSpPr>
        <p:spPr>
          <a:xfrm>
            <a:off x="1001225" y="34290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D7F9-830C-483C-ADA3-4B8FA25E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88" y="4543801"/>
            <a:ext cx="4780538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5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1D49F-8CDF-4A0D-9F5F-E5A453CD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438"/>
            <a:ext cx="11982893" cy="356757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129E69D-991F-4816-B12B-5FCCCAA1E166}"/>
              </a:ext>
            </a:extLst>
          </p:cNvPr>
          <p:cNvSpPr/>
          <p:nvPr/>
        </p:nvSpPr>
        <p:spPr>
          <a:xfrm>
            <a:off x="1053385" y="3929054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FE128-874F-406A-B70E-FD1C7144DC70}"/>
              </a:ext>
            </a:extLst>
          </p:cNvPr>
          <p:cNvSpPr/>
          <p:nvPr/>
        </p:nvSpPr>
        <p:spPr>
          <a:xfrm>
            <a:off x="2844235" y="880438"/>
            <a:ext cx="820232" cy="449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21A14-53FC-4CAC-B2A3-EF5D99EF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17"/>
            <a:ext cx="11982893" cy="3567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4F5465-1113-4694-8C84-188D38B40C3C}"/>
              </a:ext>
            </a:extLst>
          </p:cNvPr>
          <p:cNvSpPr/>
          <p:nvPr/>
        </p:nvSpPr>
        <p:spPr>
          <a:xfrm rot="20190364">
            <a:off x="292204" y="1636048"/>
            <a:ext cx="2941986" cy="10286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Change which plot is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27324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E668-14D3-4141-8470-65571979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12" y="1948510"/>
            <a:ext cx="10515600" cy="3784778"/>
          </a:xfrm>
        </p:spPr>
        <p:txBody>
          <a:bodyPr/>
          <a:lstStyle/>
          <a:p>
            <a:r>
              <a:rPr lang="en-US" dirty="0"/>
              <a:t>Visualize plate bead counts and MFI </a:t>
            </a:r>
          </a:p>
          <a:p>
            <a:r>
              <a:rPr lang="en-US" dirty="0"/>
              <a:t>Flag wells and whole plates with low bead counts and/or MFI</a:t>
            </a:r>
          </a:p>
          <a:p>
            <a:r>
              <a:rPr lang="en-US" dirty="0"/>
              <a:t>Track control performance over time</a:t>
            </a:r>
          </a:p>
          <a:p>
            <a:pPr lvl="1"/>
            <a:r>
              <a:rPr lang="en-US" dirty="0"/>
              <a:t>Flag plates with poor performing controls</a:t>
            </a:r>
          </a:p>
          <a:p>
            <a:r>
              <a:rPr lang="en-US" dirty="0"/>
              <a:t>Download merged datasets and summary tables</a:t>
            </a:r>
          </a:p>
          <a:p>
            <a:r>
              <a:rPr lang="en-US" dirty="0"/>
              <a:t>Download high resolution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C67F59-BBB5-496A-A168-073FADDB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310261"/>
            <a:ext cx="10515600" cy="1325563"/>
          </a:xfrm>
        </p:spPr>
        <p:txBody>
          <a:bodyPr/>
          <a:lstStyle/>
          <a:p>
            <a:r>
              <a:rPr lang="en-US" dirty="0" err="1"/>
              <a:t>shinyMBA</a:t>
            </a:r>
            <a:r>
              <a:rPr lang="en-US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52318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67589-7AAD-4F94-9192-7CD54BFB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50"/>
            <a:ext cx="12192000" cy="36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9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4C39F-5DC4-4F55-BE55-36D70C0E2C59}"/>
              </a:ext>
            </a:extLst>
          </p:cNvPr>
          <p:cNvSpPr txBox="1"/>
          <p:nvPr/>
        </p:nvSpPr>
        <p:spPr>
          <a:xfrm>
            <a:off x="2465321" y="5164311"/>
            <a:ext cx="51363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“Flagged Plates” tab contains a list of out of control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out of control points for every antigen/antibody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0CBC-D62F-4988-B17E-A27A6B4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" y="968472"/>
            <a:ext cx="11961628" cy="37384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5F5A19-F4F2-46BB-BEE4-4F454173420B}"/>
              </a:ext>
            </a:extLst>
          </p:cNvPr>
          <p:cNvSpPr/>
          <p:nvPr/>
        </p:nvSpPr>
        <p:spPr>
          <a:xfrm>
            <a:off x="3462981" y="968472"/>
            <a:ext cx="1058237" cy="443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4C593E-EBBE-4A96-9F0C-E82AE9E9E37C}"/>
              </a:ext>
            </a:extLst>
          </p:cNvPr>
          <p:cNvSpPr txBox="1"/>
          <p:nvPr/>
        </p:nvSpPr>
        <p:spPr>
          <a:xfrm>
            <a:off x="3452760" y="5435351"/>
            <a:ext cx="5286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“Summary” tab contains a descriptive statistical summary table for every control and antigen/antibody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8ACE-3F1C-400F-BF85-7FC7C9FB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885"/>
            <a:ext cx="12065018" cy="34708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255BE3-4C6A-4405-A6E9-7DC03AFB97AA}"/>
              </a:ext>
            </a:extLst>
          </p:cNvPr>
          <p:cNvSpPr/>
          <p:nvPr/>
        </p:nvSpPr>
        <p:spPr>
          <a:xfrm>
            <a:off x="4182823" y="441832"/>
            <a:ext cx="936433" cy="595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64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(Custom data source)</a:t>
            </a:r>
          </a:p>
        </p:txBody>
      </p:sp>
    </p:spTree>
    <p:extLst>
      <p:ext uri="{BB962C8B-B14F-4D97-AF65-F5344CB8AC3E}">
        <p14:creationId xmlns:p14="http://schemas.microsoft.com/office/powerpoint/2010/main" val="3840637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D385-2592-4E34-8D46-3744CD65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1" y="242174"/>
            <a:ext cx="12192000" cy="1045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962418" y="159723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“Formatted Custom Data”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828260" y="563525"/>
            <a:ext cx="1626782" cy="882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ABF1D-2198-4206-A3C0-FC5893C2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1446507"/>
            <a:ext cx="3277456" cy="287704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1996317" y="2063831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D42E7-737B-4E2A-A9D0-DD00FD06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" y="168697"/>
            <a:ext cx="7201565" cy="58220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9B3D7C-1978-42F3-AFD6-A8E0867C5E01}"/>
              </a:ext>
            </a:extLst>
          </p:cNvPr>
          <p:cNvSpPr/>
          <p:nvPr/>
        </p:nvSpPr>
        <p:spPr>
          <a:xfrm>
            <a:off x="5937845" y="108567"/>
            <a:ext cx="1335640" cy="635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119-3C5D-4E08-B4AF-F751397F8C5C}"/>
              </a:ext>
            </a:extLst>
          </p:cNvPr>
          <p:cNvSpPr txBox="1"/>
          <p:nvPr/>
        </p:nvSpPr>
        <p:spPr>
          <a:xfrm>
            <a:off x="7106903" y="1319405"/>
            <a:ext cx="4756935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Must be a four column .csv with variable names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772574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2DFB49-D664-43C1-A5EC-D305399FD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943574"/>
              </p:ext>
            </p:extLst>
          </p:nvPr>
        </p:nvGraphicFramePr>
        <p:xfrm>
          <a:off x="3055705" y="2444709"/>
          <a:ext cx="3388759" cy="298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Macro-Enabled Worksheet" showAsIcon="1" r:id="rId3" imgW="914597" imgH="806406" progId="Excel.SheetMacroEnabled.12">
                  <p:embed/>
                </p:oleObj>
              </mc:Choice>
              <mc:Fallback>
                <p:oleObj name="Macro-Enabled Worksheet" showAsIcon="1" r:id="rId3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5705" y="2444709"/>
                        <a:ext cx="3388759" cy="298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DA5B63E7-B952-4296-A361-E10A6BA86143}"/>
              </a:ext>
            </a:extLst>
          </p:cNvPr>
          <p:cNvSpPr/>
          <p:nvPr/>
        </p:nvSpPr>
        <p:spPr>
          <a:xfrm rot="5400000">
            <a:off x="7559444" y="1138876"/>
            <a:ext cx="2206449" cy="41076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Downloadable template</a:t>
            </a:r>
          </a:p>
        </p:txBody>
      </p:sp>
    </p:spTree>
    <p:extLst>
      <p:ext uri="{BB962C8B-B14F-4D97-AF65-F5344CB8AC3E}">
        <p14:creationId xmlns:p14="http://schemas.microsoft.com/office/powerpoint/2010/main" val="338620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3ABF1D-2198-4206-A3C0-FC5893C2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1446507"/>
            <a:ext cx="3277456" cy="2877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0A94A-8924-4CA9-AB5B-E68F9B966600}"/>
              </a:ext>
            </a:extLst>
          </p:cNvPr>
          <p:cNvSpPr txBox="1"/>
          <p:nvPr/>
        </p:nvSpPr>
        <p:spPr>
          <a:xfrm>
            <a:off x="5735303" y="1446507"/>
            <a:ext cx="4756935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61034" y="2197897"/>
            <a:ext cx="3277456" cy="1046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7B715-799A-4979-8B1D-9A1B66B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36"/>
            <a:ext cx="7166529" cy="4376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517-6988-4D5A-A616-3C0B7C6E6258}"/>
              </a:ext>
            </a:extLst>
          </p:cNvPr>
          <p:cNvSpPr txBox="1"/>
          <p:nvPr/>
        </p:nvSpPr>
        <p:spPr>
          <a:xfrm>
            <a:off x="7523006" y="1590345"/>
            <a:ext cx="4756935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your custom formatted .csv file and click “Open”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67B522-9EE1-4C3D-AAC2-23C01EDC10E2}"/>
              </a:ext>
            </a:extLst>
          </p:cNvPr>
          <p:cNvSpPr/>
          <p:nvPr/>
        </p:nvSpPr>
        <p:spPr>
          <a:xfrm>
            <a:off x="5187839" y="4736386"/>
            <a:ext cx="990355" cy="6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ABB31-04DA-43E3-BB8E-85D9CFCB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8" y="397163"/>
            <a:ext cx="10055171" cy="4157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AB8C5-AC93-4872-BB8C-0B1A4C2E7691}"/>
              </a:ext>
            </a:extLst>
          </p:cNvPr>
          <p:cNvSpPr txBox="1"/>
          <p:nvPr/>
        </p:nvSpPr>
        <p:spPr>
          <a:xfrm>
            <a:off x="3755204" y="5229276"/>
            <a:ext cx="468159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Same features are available for both </a:t>
            </a:r>
            <a:r>
              <a:rPr lang="en-US" sz="2000" dirty="0" err="1"/>
              <a:t>xPONENT</a:t>
            </a:r>
            <a:r>
              <a:rPr lang="en-US" sz="2000" dirty="0"/>
              <a:t>/BPM and custom formatted data.</a:t>
            </a:r>
          </a:p>
        </p:txBody>
      </p:sp>
    </p:spTree>
    <p:extLst>
      <p:ext uri="{BB962C8B-B14F-4D97-AF65-F5344CB8AC3E}">
        <p14:creationId xmlns:p14="http://schemas.microsoft.com/office/powerpoint/2010/main" val="158964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7EB-1F58-42BC-AB91-72EB21DD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0C4-5022-413C-9EAA-EE7D5A6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your </a:t>
            </a:r>
            <a:r>
              <a:rPr lang="en-US" dirty="0" err="1"/>
              <a:t>xPONENT</a:t>
            </a:r>
            <a:r>
              <a:rPr lang="en-US" dirty="0"/>
              <a:t> (.xlsx) and/or multi-tab BPM (.xlsx) files into the app</a:t>
            </a:r>
          </a:p>
          <a:p>
            <a:pPr lvl="1"/>
            <a:r>
              <a:rPr lang="en-US" sz="2200" dirty="0"/>
              <a:t>Indicating background and specific controls in </a:t>
            </a:r>
            <a:r>
              <a:rPr lang="en-US" sz="2200" dirty="0" err="1"/>
              <a:t>xPONENT</a:t>
            </a:r>
            <a:r>
              <a:rPr lang="en-US" sz="2200" dirty="0"/>
              <a:t> protocol aids user in plot generation</a:t>
            </a:r>
          </a:p>
          <a:p>
            <a:pPr lvl="1"/>
            <a:r>
              <a:rPr lang="en-US" sz="2200" dirty="0"/>
              <a:t>BPM files must have tabs for “FI”, “FI – </a:t>
            </a:r>
            <a:r>
              <a:rPr lang="en-US" sz="2200" dirty="0" err="1"/>
              <a:t>Bkgd</a:t>
            </a:r>
            <a:r>
              <a:rPr lang="en-US" sz="2200" dirty="0"/>
              <a:t>”, and “Bead Count” or they will not be accepted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QC parameters in the app’s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 with your data in the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QC outputs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F2AB-13AE-41CE-9F4E-9C34098E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A715B-A01F-4B79-94D2-4D02971B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81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8220B-628F-4774-B14B-A49291A1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398551"/>
            <a:ext cx="8002117" cy="151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C91E9-6679-490E-9A0D-8FFC92B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85" y="18720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sure you have set all the parameters in the “Bead Count/MFI” and “Control Tracking” modules before downloading anything!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AFBE4-4CC6-4725-A2F9-0D07FCD396E1}"/>
              </a:ext>
            </a:extLst>
          </p:cNvPr>
          <p:cNvSpPr/>
          <p:nvPr/>
        </p:nvSpPr>
        <p:spPr>
          <a:xfrm>
            <a:off x="3915150" y="4943886"/>
            <a:ext cx="4361698" cy="10741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22ED4-1EAF-4A84-AB09-871C493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248442"/>
            <a:ext cx="12036056" cy="993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B2E18E-4AB4-4FDF-ABA0-7B97537BA240}"/>
              </a:ext>
            </a:extLst>
          </p:cNvPr>
          <p:cNvSpPr/>
          <p:nvPr/>
        </p:nvSpPr>
        <p:spPr>
          <a:xfrm>
            <a:off x="4136066" y="520995"/>
            <a:ext cx="1599238" cy="782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74482-0FB7-466F-9350-36B3BB8B259E}"/>
              </a:ext>
            </a:extLst>
          </p:cNvPr>
          <p:cNvSpPr txBox="1"/>
          <p:nvPr/>
        </p:nvSpPr>
        <p:spPr>
          <a:xfrm>
            <a:off x="5735303" y="1446507"/>
            <a:ext cx="47569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“Downloads” tab</a:t>
            </a:r>
          </a:p>
        </p:txBody>
      </p:sp>
    </p:spTree>
    <p:extLst>
      <p:ext uri="{BB962C8B-B14F-4D97-AF65-F5344CB8AC3E}">
        <p14:creationId xmlns:p14="http://schemas.microsoft.com/office/powerpoint/2010/main" val="3702932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BC5CE-2507-4520-A677-A1CF785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1" y="243110"/>
            <a:ext cx="11852952" cy="1028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1D545-6A81-4F26-8B61-68D6B81DF81A}"/>
              </a:ext>
            </a:extLst>
          </p:cNvPr>
          <p:cNvSpPr txBox="1"/>
          <p:nvPr/>
        </p:nvSpPr>
        <p:spPr>
          <a:xfrm>
            <a:off x="7096017" y="176249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the drop-down menu, select which output you want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9806A-BEA7-4C8D-A1F7-02F3413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62" y="643973"/>
            <a:ext cx="2538298" cy="23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45127-50E4-493B-B690-4D40940A2A9F}"/>
              </a:ext>
            </a:extLst>
          </p:cNvPr>
          <p:cNvSpPr/>
          <p:nvPr/>
        </p:nvSpPr>
        <p:spPr>
          <a:xfrm>
            <a:off x="4076849" y="1190847"/>
            <a:ext cx="2281421" cy="26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1EDB-E24E-4F97-90CF-0847FC0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680484"/>
            <a:ext cx="6750633" cy="2950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8567-6466-4E3A-A446-33986B38DB49}"/>
              </a:ext>
            </a:extLst>
          </p:cNvPr>
          <p:cNvSpPr/>
          <p:nvPr/>
        </p:nvSpPr>
        <p:spPr>
          <a:xfrm>
            <a:off x="499649" y="2327770"/>
            <a:ext cx="2817709" cy="5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BE8C1-67F1-4620-B50F-F107D1F6B2E6}"/>
              </a:ext>
            </a:extLst>
          </p:cNvPr>
          <p:cNvSpPr txBox="1"/>
          <p:nvPr/>
        </p:nvSpPr>
        <p:spPr>
          <a:xfrm>
            <a:off x="7096017" y="1762490"/>
            <a:ext cx="475693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“generate” button to initiate the download</a:t>
            </a:r>
          </a:p>
        </p:txBody>
      </p:sp>
    </p:spTree>
    <p:extLst>
      <p:ext uri="{BB962C8B-B14F-4D97-AF65-F5344CB8AC3E}">
        <p14:creationId xmlns:p14="http://schemas.microsoft.com/office/powerpoint/2010/main" val="2962344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6466A-E19A-4349-9114-F6C7AD102495}"/>
              </a:ext>
            </a:extLst>
          </p:cNvPr>
          <p:cNvSpPr txBox="1"/>
          <p:nvPr/>
        </p:nvSpPr>
        <p:spPr>
          <a:xfrm>
            <a:off x="202583" y="47504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ED6F5-562B-44A2-8A4A-EACFB36F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3" y="174683"/>
            <a:ext cx="8957147" cy="44455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03582C-1F6E-44AB-805A-D629B2B5945A}"/>
              </a:ext>
            </a:extLst>
          </p:cNvPr>
          <p:cNvSpPr/>
          <p:nvPr/>
        </p:nvSpPr>
        <p:spPr>
          <a:xfrm>
            <a:off x="6990689" y="3724187"/>
            <a:ext cx="2565876" cy="1111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5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6190-BD85-4D5A-B25D-803CDDA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" y="83450"/>
            <a:ext cx="9401246" cy="4586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420A9-8521-4245-9008-2506E9E030F8}"/>
              </a:ext>
            </a:extLst>
          </p:cNvPr>
          <p:cNvSpPr txBox="1"/>
          <p:nvPr/>
        </p:nvSpPr>
        <p:spPr>
          <a:xfrm>
            <a:off x="93628" y="48266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</p:spTree>
    <p:extLst>
      <p:ext uri="{BB962C8B-B14F-4D97-AF65-F5344CB8AC3E}">
        <p14:creationId xmlns:p14="http://schemas.microsoft.com/office/powerpoint/2010/main" val="1326971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28A27-AD15-4547-B8AD-BACAED3D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58"/>
            <a:ext cx="6020712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54D36-5C13-4317-B274-124D03BD284D}"/>
              </a:ext>
            </a:extLst>
          </p:cNvPr>
          <p:cNvSpPr txBox="1"/>
          <p:nvPr/>
        </p:nvSpPr>
        <p:spPr>
          <a:xfrm>
            <a:off x="6015457" y="1702475"/>
            <a:ext cx="55234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window and progress bar will appear.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Wait until a confirmation window appears before using other part of the app.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“download” button to save the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2C48-AACA-4E93-BC8B-97DBD49FC81A}"/>
              </a:ext>
            </a:extLst>
          </p:cNvPr>
          <p:cNvSpPr/>
          <p:nvPr/>
        </p:nvSpPr>
        <p:spPr>
          <a:xfrm>
            <a:off x="357375" y="2122714"/>
            <a:ext cx="2853658" cy="4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31E6C-3A20-44A0-A19E-411EA3B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433" y="1122363"/>
            <a:ext cx="10455007" cy="2387600"/>
          </a:xfrm>
        </p:spPr>
        <p:txBody>
          <a:bodyPr/>
          <a:lstStyle/>
          <a:p>
            <a:r>
              <a:rPr lang="en-US" dirty="0"/>
              <a:t>Types of Downloadable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A6342D-1E40-46AA-93C6-5F9CE0096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71B0B1-8BFB-42CC-803F-CB350B0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552C-0041-4071-836E-D438D6302A80}"/>
              </a:ext>
            </a:extLst>
          </p:cNvPr>
          <p:cNvSpPr txBox="1"/>
          <p:nvPr/>
        </p:nvSpPr>
        <p:spPr>
          <a:xfrm>
            <a:off x="219253" y="5559230"/>
            <a:ext cx="36649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Merged datasets and bead count QC summary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7F977-5925-476C-B9B0-252945C8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320886"/>
            <a:ext cx="8060675" cy="4875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FCBE67-129E-425C-9D95-B368FFAF0E46}"/>
              </a:ext>
            </a:extLst>
          </p:cNvPr>
          <p:cNvSpPr/>
          <p:nvPr/>
        </p:nvSpPr>
        <p:spPr>
          <a:xfrm>
            <a:off x="251600" y="828424"/>
            <a:ext cx="2640455" cy="35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E2D-1529-4C62-BECC-138E0187A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F9DD-4117-4CF6-AD47-3992A6118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Uploading your runs into the app</a:t>
            </a:r>
          </a:p>
        </p:txBody>
      </p:sp>
    </p:spTree>
    <p:extLst>
      <p:ext uri="{BB962C8B-B14F-4D97-AF65-F5344CB8AC3E}">
        <p14:creationId xmlns:p14="http://schemas.microsoft.com/office/powerpoint/2010/main" val="270859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B7315-D64F-492F-BAFA-31A3D9A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E521B5-DD70-41DE-8C62-146F13606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0" y="106854"/>
            <a:ext cx="8456370" cy="6644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372008" y="4138130"/>
            <a:ext cx="41228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fluctuation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27654-1158-4089-A4CF-88AE2D1198C5}"/>
              </a:ext>
            </a:extLst>
          </p:cNvPr>
          <p:cNvSpPr/>
          <p:nvPr/>
        </p:nvSpPr>
        <p:spPr>
          <a:xfrm>
            <a:off x="232246" y="1116740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7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C0381-6524-4CE2-A567-DDD20E2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6A5C7-F011-49EB-A32F-46DD3118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1" y="43043"/>
            <a:ext cx="7700791" cy="5523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2A2C4C-E407-411A-8180-41F020E43C6B}"/>
              </a:ext>
            </a:extLst>
          </p:cNvPr>
          <p:cNvSpPr/>
          <p:nvPr/>
        </p:nvSpPr>
        <p:spPr>
          <a:xfrm>
            <a:off x="264142" y="1420138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4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21F66-F110-4169-8C08-3348256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MFI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39E5-EE18-474C-8CD8-B78F5DD2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4" y="46008"/>
            <a:ext cx="7778173" cy="552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714B5-8B30-4618-A022-BD29C2458C93}"/>
              </a:ext>
            </a:extLst>
          </p:cNvPr>
          <p:cNvSpPr/>
          <p:nvPr/>
        </p:nvSpPr>
        <p:spPr>
          <a:xfrm>
            <a:off x="219253" y="1741162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86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ED76A-59DF-4181-BDFC-2D9B0D95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AC097-DA60-4D50-A450-645FA007E26F}"/>
              </a:ext>
            </a:extLst>
          </p:cNvPr>
          <p:cNvSpPr/>
          <p:nvPr/>
        </p:nvSpPr>
        <p:spPr>
          <a:xfrm>
            <a:off x="264142" y="202888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Log(MFI) 96-well heat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06F0D-1475-43F2-85E2-9993F79B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84" y="171800"/>
            <a:ext cx="8397430" cy="47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7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E7F982-5C72-4BF9-AB4D-A150994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C2A7F6-61BB-4BA3-9990-F2A6BDBC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66" y="0"/>
            <a:ext cx="7807068" cy="5806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Process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antigen/antibody with facets for every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4944D-CDA5-4557-85A9-2D82EDAFD078}"/>
              </a:ext>
            </a:extLst>
          </p:cNvPr>
          <p:cNvSpPr/>
          <p:nvPr/>
        </p:nvSpPr>
        <p:spPr>
          <a:xfrm>
            <a:off x="256796" y="236837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E00F-41EF-48F6-9A64-C35F6D0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Levey-Jennings summary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both Nelson rules and 2CL-3CL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BE910-C6AC-4E04-9E68-FA9B644CB84F}"/>
              </a:ext>
            </a:extLst>
          </p:cNvPr>
          <p:cNvSpPr/>
          <p:nvPr/>
        </p:nvSpPr>
        <p:spPr>
          <a:xfrm>
            <a:off x="336210" y="2632169"/>
            <a:ext cx="2672803" cy="3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39A98-50DC-4079-8073-A7F81C1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51" y="186771"/>
            <a:ext cx="8025964" cy="45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D00BE2-9A60-4CC8-8AD1-EE9045E49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0" y="472611"/>
            <a:ext cx="12192000" cy="283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5FD4A-D0C5-4837-AA81-6A952A8A44AB}"/>
              </a:ext>
            </a:extLst>
          </p:cNvPr>
          <p:cNvSpPr txBox="1"/>
          <p:nvPr/>
        </p:nvSpPr>
        <p:spPr>
          <a:xfrm>
            <a:off x="5393933" y="2044557"/>
            <a:ext cx="60446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6100-74E6-4DC2-BC76-54959F09C389}"/>
              </a:ext>
            </a:extLst>
          </p:cNvPr>
          <p:cNvSpPr/>
          <p:nvPr/>
        </p:nvSpPr>
        <p:spPr>
          <a:xfrm>
            <a:off x="198635" y="730252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3581-8E77-4ECF-9900-0D90FC81B7E8}"/>
              </a:ext>
            </a:extLst>
          </p:cNvPr>
          <p:cNvSpPr/>
          <p:nvPr/>
        </p:nvSpPr>
        <p:spPr>
          <a:xfrm>
            <a:off x="198635" y="2018199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15A-6ECD-4090-A703-DC9AA8E5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8" y="1656142"/>
            <a:ext cx="5634846" cy="4299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3863259" y="5440680"/>
            <a:ext cx="1037926" cy="581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3327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A450A-4BF7-4921-BA81-F631B074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56"/>
            <a:ext cx="12192000" cy="2781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0C4C3-B9CE-4C63-A01E-8DCDE6FB3B54}"/>
              </a:ext>
            </a:extLst>
          </p:cNvPr>
          <p:cNvSpPr txBox="1"/>
          <p:nvPr/>
        </p:nvSpPr>
        <p:spPr>
          <a:xfrm>
            <a:off x="5558320" y="1867328"/>
            <a:ext cx="604462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B53B6D-128A-4972-AD8E-AB72EB387F17}"/>
              </a:ext>
            </a:extLst>
          </p:cNvPr>
          <p:cNvSpPr/>
          <p:nvPr/>
        </p:nvSpPr>
        <p:spPr>
          <a:xfrm>
            <a:off x="213601" y="2544526"/>
            <a:ext cx="3629677" cy="49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F128-3117-4F04-8DF4-36E3B6D0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FFBD2-CABC-4AF4-A61F-F0EE8FEB1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1929</Words>
  <Application>Microsoft Office PowerPoint</Application>
  <PresentationFormat>Widescreen</PresentationFormat>
  <Paragraphs>195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Macro-Enabled Worksheet</vt:lpstr>
      <vt:lpstr>PowerPoint Presentation</vt:lpstr>
      <vt:lpstr>Why did we make shinyMBA?</vt:lpstr>
      <vt:lpstr>shinyMBA Features</vt:lpstr>
      <vt:lpstr>Basic workflow</vt:lpstr>
      <vt:lpstr>Getting Started</vt:lpstr>
      <vt:lpstr>PowerPoint Presentation</vt:lpstr>
      <vt:lpstr>PowerPoint Presentation</vt:lpstr>
      <vt:lpstr>PowerPoint Presentation</vt:lpstr>
      <vt:lpstr>Bead Count 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MFI QC</vt:lpstr>
      <vt:lpstr>MFI QC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Output</vt:lpstr>
      <vt:lpstr>Make sure you have set all the parameters in the “Bead Count/MFI” and “Control Tracking” modules before downloading anything!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Downloadable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Matson, Zachary (CDC/DDID/NCIRD/DVD) (CTR)</dc:creator>
  <cp:lastModifiedBy>Matson, Zachary (CDC/DDID/NCIRD/DVD)</cp:lastModifiedBy>
  <cp:revision>102</cp:revision>
  <dcterms:created xsi:type="dcterms:W3CDTF">2020-10-12T15:24:25Z</dcterms:created>
  <dcterms:modified xsi:type="dcterms:W3CDTF">2022-03-03T16:39:20Z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2021-01-06T22:33:14Z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c8f8820a-182d-4144-9856-33d63f54bb81</vt:lpwstr>
  </property>
  <property fmtid="{D5CDD505-2E9C-101B-9397-08002B2CF9AE}" pid="8" name="MSIP_Label_7b94a7b8-f06c-4dfe-bdcc-9b548fd58c31_ContentBits">
    <vt:lpwstr>0</vt:lpwstr>
  </property>
</Properties>
</file>